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第四部分　实战演练篇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实战训练　</a:t>
            </a:r>
            <a:r>
              <a:rPr lang="en-US" altLang="zh-CN" sz="4800" b="0" dirty="0" smtClean="0">
                <a:solidFill>
                  <a:srgbClr val="000000"/>
                </a:solidFill>
                <a:ea typeface="微软雅黑" panose="020B0503020204020204" pitchFamily="34" charset="-122"/>
                <a:cs typeface="Times New Roman" panose="02020603050405020304" pitchFamily="18" charset="0"/>
              </a:rPr>
              <a:t>3</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485848" cy="2600914"/>
          </a:xfrm>
          <a:prstGeom prst="rect">
            <a:avLst/>
          </a:prstGeom>
        </p:spPr>
      </p:pic>
      <p:pic>
        <p:nvPicPr>
          <p:cNvPr id="4" name="分析.eps" descr="id:2147487343;FounderCES"/>
          <p:cNvPicPr/>
          <p:nvPr/>
        </p:nvPicPr>
        <p:blipFill>
          <a:blip r:embed="rId3"/>
          <a:stretch>
            <a:fillRect/>
          </a:stretch>
        </p:blipFill>
        <p:spPr>
          <a:xfrm>
            <a:off x="498522" y="1265944"/>
            <a:ext cx="1250325" cy="386536"/>
          </a:xfrm>
          <a:prstGeom prst="rect">
            <a:avLst/>
          </a:prstGeom>
        </p:spPr>
      </p:pic>
      <p:sp>
        <p:nvSpPr>
          <p:cNvPr id="7" name="内容占位符 1"/>
          <p:cNvSpPr txBox="1">
            <a:spLocks/>
          </p:cNvSpPr>
          <p:nvPr/>
        </p:nvSpPr>
        <p:spPr bwMode="auto">
          <a:xfrm>
            <a:off x="360854" y="948834"/>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which are bad for their health </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which</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a:latin typeface="Times New Roman" panose="02020603050405020304" pitchFamily="18" charset="0"/>
                <a:ea typeface="宋体" panose="02010600030101010101" pitchFamily="2" charset="-122"/>
                <a:cs typeface="Times New Roman" panose="02020603050405020304" pitchFamily="18" charset="0"/>
              </a:rPr>
              <a:t>activities</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which</a:t>
            </a:r>
            <a:r>
              <a:rPr lang="zh-CN" altLang="zh-CN">
                <a:latin typeface="Times New Roman" panose="02020603050405020304" pitchFamily="18" charset="0"/>
                <a:ea typeface="宋体" panose="02010600030101010101" pitchFamily="2" charset="-122"/>
                <a:cs typeface="Times New Roman" panose="02020603050405020304" pitchFamily="18" charset="0"/>
              </a:rPr>
              <a:t>在从句中作主语。</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60694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334566" y="1124744"/>
            <a:ext cx="11449272" cy="3979560"/>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图片 4"/>
          <p:cNvPicPr>
            <a:picLocks noChangeAspect="1"/>
          </p:cNvPicPr>
          <p:nvPr/>
        </p:nvPicPr>
        <p:blipFill>
          <a:blip r:embed="rId2"/>
          <a:stretch>
            <a:fillRect/>
          </a:stretch>
        </p:blipFill>
        <p:spPr>
          <a:xfrm>
            <a:off x="356413" y="836712"/>
            <a:ext cx="1922369" cy="648072"/>
          </a:xfrm>
          <a:prstGeom prst="rect">
            <a:avLst/>
          </a:prstGeom>
        </p:spPr>
      </p:pic>
      <p:pic>
        <p:nvPicPr>
          <p:cNvPr id="6" name="图片 5"/>
          <p:cNvPicPr>
            <a:picLocks noChangeAspect="1"/>
          </p:cNvPicPr>
          <p:nvPr/>
        </p:nvPicPr>
        <p:blipFill>
          <a:blip r:embed="rId3"/>
          <a:stretch>
            <a:fillRect/>
          </a:stretch>
        </p:blipFill>
        <p:spPr>
          <a:xfrm>
            <a:off x="1918742" y="1250448"/>
            <a:ext cx="495300" cy="381000"/>
          </a:xfrm>
          <a:prstGeom prst="rect">
            <a:avLst/>
          </a:prstGeom>
        </p:spPr>
      </p:pic>
      <p:sp>
        <p:nvSpPr>
          <p:cNvPr id="8" name="内容占位符 1"/>
          <p:cNvSpPr txBox="1">
            <a:spLocks/>
          </p:cNvSpPr>
          <p:nvPr/>
        </p:nvSpPr>
        <p:spPr bwMode="auto">
          <a:xfrm>
            <a:off x="360854" y="962144"/>
            <a:ext cx="11422984" cy="4142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短</a:t>
            </a:r>
            <a:r>
              <a:rPr lang="zh-CN" altLang="zh-CN">
                <a:latin typeface="Times New Roman" panose="02020603050405020304" pitchFamily="18" charset="0"/>
                <a:ea typeface="楷体" panose="02010609060101010101" pitchFamily="49" charset="-122"/>
                <a:cs typeface="Times New Roman" panose="02020603050405020304" pitchFamily="18" charset="0"/>
              </a:rPr>
              <a:t>文填空题解题技巧</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a:p>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1</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快速浏览</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跳过空格</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迅速通读短文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抓住文章的主旨大意</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明确文章的主题、体裁、背景等信息。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rPr>
              <a:t>2</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关注首句</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仔细研读首句</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初步推测文章的发展方向和大致内容</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p:spTree>
    <p:extLst>
      <p:ext uri="{BB962C8B-B14F-4D97-AF65-F5344CB8AC3E}">
        <p14:creationId xmlns:p14="http://schemas.microsoft.com/office/powerpoint/2010/main" val="269684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334565" y="999312"/>
            <a:ext cx="11521281" cy="4680520"/>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内容占位符 1"/>
          <p:cNvSpPr txBox="1">
            <a:spLocks/>
          </p:cNvSpPr>
          <p:nvPr/>
        </p:nvSpPr>
        <p:spPr bwMode="auto">
          <a:xfrm>
            <a:off x="360854" y="836712"/>
            <a:ext cx="11422984" cy="4973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分析句子结构</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仔细观察空格所在句子的结构</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确定空格处所需单词在句中充当的成分</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如主语、谓语、宾语、定语、状语等</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从而判断应填单词的词性</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如名词、动词、形容词、副词、介词、连词等。</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考虑语法规则</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根据句子的时态、语态、主谓一致等语法要求及上下文的语境</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确定所填单词的正确形式。</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7332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334565" y="999312"/>
            <a:ext cx="11521281" cy="4680520"/>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8" name="内容占位符 1"/>
          <p:cNvSpPr txBox="1">
            <a:spLocks/>
          </p:cNvSpPr>
          <p:nvPr/>
        </p:nvSpPr>
        <p:spPr bwMode="auto">
          <a:xfrm>
            <a:off x="360854" y="887247"/>
            <a:ext cx="11422984" cy="470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latin typeface="Times New Roman" panose="02020603050405020304" pitchFamily="18" charset="0"/>
                <a:ea typeface="宋体" panose="02010600030101010101" pitchFamily="2" charset="-122"/>
              </a:rPr>
              <a:t>5</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寻找线索词</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注意空格前后的关键词、短语或句子</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线索词往往能为选择或填写正确的单词提供重要提示。</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latin typeface="Times New Roman" panose="02020603050405020304" pitchFamily="18" charset="0"/>
                <a:ea typeface="宋体" panose="02010600030101010101" pitchFamily="2" charset="-122"/>
              </a:rPr>
              <a:t>6</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运用逻辑关系</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根据上下文的逻辑关系</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如并列、转折、因果、条件等</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选择符合语境的单词。</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3400" smtClean="0">
                <a:latin typeface="Times New Roman" panose="02020603050405020304" pitchFamily="18" charset="0"/>
                <a:ea typeface="宋体" panose="02010600030101010101" pitchFamily="2" charset="-122"/>
              </a:rPr>
              <a:t>7</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固定搭配优先</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如空格处涉及固定搭配</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如动词短语、介词短语、形容词短语等</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要优先考虑使用符合搭配要求的单词。</a:t>
            </a:r>
            <a:endParaRPr lang="zh-CN" altLang="zh-CN" sz="34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41894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360854" y="764704"/>
            <a:ext cx="11422984" cy="1226370"/>
          </a:xfrm>
          <a:prstGeom prst="rect">
            <a:avLst/>
          </a:prstGeom>
        </p:spPr>
      </p:pic>
      <p:pic>
        <p:nvPicPr>
          <p:cNvPr id="7" name="新趋势题型-4字.eps" descr="id:2147508588;FounderCES"/>
          <p:cNvPicPr/>
          <p:nvPr/>
        </p:nvPicPr>
        <p:blipFill>
          <a:blip r:embed="rId3"/>
          <a:stretch>
            <a:fillRect/>
          </a:stretch>
        </p:blipFill>
        <p:spPr>
          <a:xfrm>
            <a:off x="3740382" y="2058437"/>
            <a:ext cx="4443056" cy="534732"/>
          </a:xfrm>
          <a:prstGeom prst="rect">
            <a:avLst/>
          </a:prstGeom>
        </p:spPr>
      </p:pic>
      <p:sp>
        <p:nvSpPr>
          <p:cNvPr id="8" name="矩形 7"/>
          <p:cNvSpPr/>
          <p:nvPr/>
        </p:nvSpPr>
        <p:spPr>
          <a:xfrm>
            <a:off x="6221970" y="1873954"/>
            <a:ext cx="1935145" cy="777842"/>
          </a:xfrm>
          <a:prstGeom prst="rect">
            <a:avLst/>
          </a:prstGeom>
        </p:spPr>
        <p:txBody>
          <a:bodyPr wrap="none">
            <a:spAutoFit/>
          </a:bodyPr>
          <a:lstStyle/>
          <a:p>
            <a:pPr algn="just">
              <a:lnSpc>
                <a:spcPct val="150000"/>
              </a:lnSpc>
              <a:spcAft>
                <a:spcPts val="0"/>
              </a:spcAft>
              <a:tabLst>
                <a:tab pos="5850890" algn="l"/>
              </a:tabLst>
            </a:pPr>
            <a:r>
              <a:rPr lang="zh-CN" altLang="zh-CN" sz="3400">
                <a:solidFill>
                  <a:srgbClr val="00B0F0"/>
                </a:solidFill>
                <a:ea typeface="黑体" panose="02010609060101010101" pitchFamily="49" charset="-122"/>
                <a:cs typeface="Times New Roman" panose="02020603050405020304" pitchFamily="18" charset="0"/>
              </a:rPr>
              <a:t>语法填空</a:t>
            </a:r>
            <a:endParaRPr lang="zh-CN" altLang="zh-CN" sz="3400">
              <a:solidFill>
                <a:srgbClr val="000000"/>
              </a:solidFill>
              <a:cs typeface="Times New Roman" panose="02020603050405020304" pitchFamily="18" charset="0"/>
            </a:endParaRPr>
          </a:p>
        </p:txBody>
      </p:sp>
      <p:sp>
        <p:nvSpPr>
          <p:cNvPr id="9" name="内容占位符 1"/>
          <p:cNvSpPr>
            <a:spLocks noGrp="1"/>
          </p:cNvSpPr>
          <p:nvPr>
            <p:ph idx="1"/>
          </p:nvPr>
        </p:nvSpPr>
        <p:spPr>
          <a:xfrm>
            <a:off x="360854" y="2825519"/>
            <a:ext cx="11485848" cy="248016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文主要介绍了蒂姆和凯里</a:t>
            </a:r>
            <a:r>
              <a:rPr lang="en-US" altLang="zh-CN">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米克夫妇带着两个女儿尝试</a:t>
            </a:r>
            <a:r>
              <a:rPr lang="en-US" altLang="zh-CN">
                <a:latin typeface="Times New Roman" panose="02020603050405020304" pitchFamily="18" charset="0"/>
                <a:ea typeface="宋体" panose="02010600030101010101" pitchFamily="2" charset="-122"/>
                <a:cs typeface="Times New Roman" panose="02020603050405020304" pitchFamily="18" charset="0"/>
              </a:rPr>
              <a:t>100</a:t>
            </a:r>
            <a:r>
              <a:rPr lang="zh-CN" altLang="zh-CN">
                <a:latin typeface="Times New Roman" panose="02020603050405020304" pitchFamily="18" charset="0"/>
                <a:ea typeface="楷体" panose="02010609060101010101" pitchFamily="49" charset="-122"/>
                <a:cs typeface="Times New Roman" panose="02020603050405020304" pitchFamily="18" charset="0"/>
              </a:rPr>
              <a:t>种不同的户外活动</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并鼓励她们参与</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孩子们不仅玩得很开心</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还从中学到了很多东西。</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语篇导航-DA.eps" descr="id:2147487420;FounderCES"/>
          <p:cNvPicPr/>
          <p:nvPr/>
        </p:nvPicPr>
        <p:blipFill>
          <a:blip r:embed="rId4"/>
          <a:stretch>
            <a:fillRect/>
          </a:stretch>
        </p:blipFill>
        <p:spPr>
          <a:xfrm>
            <a:off x="550590" y="2988119"/>
            <a:ext cx="2664296" cy="651057"/>
          </a:xfrm>
          <a:prstGeom prst="rect">
            <a:avLst/>
          </a:prstGeom>
        </p:spPr>
      </p:pic>
      <p:sp>
        <p:nvSpPr>
          <p:cNvPr id="11" name="内容占位符 1"/>
          <p:cNvSpPr txBox="1">
            <a:spLocks/>
          </p:cNvSpPr>
          <p:nvPr/>
        </p:nvSpPr>
        <p:spPr bwMode="auto">
          <a:xfrm>
            <a:off x="5087094" y="5347131"/>
            <a:ext cx="675960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江苏南通启东长江中学调研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69509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40878"/>
            <a:ext cx="11485848" cy="2012859"/>
          </a:xfrm>
        </p:spPr>
        <p:txBody>
          <a:bodyPr/>
          <a:lstStyle/>
          <a:p>
            <a:pPr lvl="0" algn="dist">
              <a:lnSpc>
                <a:spcPct val="130000"/>
              </a:lnSpc>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 and Kerry Meek are both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live in the UK with their two daughters</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eleven-year-old Amy and nine-year-old Ella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Amy is the elder sister but she is much quieter than Ella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Meeks become popular in the country </a:t>
            </a:r>
            <a:r>
              <a:rPr lang="en-US" altLang="zh-CN" sz="240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t>
            </a:r>
            <a:endPar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nSpc>
                <a:spcPct val="130000"/>
              </a:lnSpc>
            </a:pP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different outdoor activities last year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5020016" y="855524"/>
            <a:ext cx="1277914" cy="461665"/>
          </a:xfrm>
          <a:prstGeom prst="rect">
            <a:avLst/>
          </a:prstGeom>
        </p:spPr>
        <p:txBody>
          <a:bodyPr wrap="none">
            <a:spAutoFit/>
          </a:bodyPr>
          <a:lstStyle/>
          <a:p>
            <a:r>
              <a:rPr lang="en-US" altLang="zh-CN" sz="2400"/>
              <a:t>teachers</a:t>
            </a:r>
            <a:endParaRPr lang="zh-CN" altLang="en-US" sz="2400"/>
          </a:p>
        </p:txBody>
      </p:sp>
      <p:sp>
        <p:nvSpPr>
          <p:cNvPr id="8" name="矩形 7"/>
          <p:cNvSpPr/>
          <p:nvPr/>
        </p:nvSpPr>
        <p:spPr>
          <a:xfrm>
            <a:off x="591620" y="2308002"/>
            <a:ext cx="816249" cy="461665"/>
          </a:xfrm>
          <a:prstGeom prst="rect">
            <a:avLst/>
          </a:prstGeom>
        </p:spPr>
        <p:txBody>
          <a:bodyPr wrap="none">
            <a:spAutoFit/>
          </a:bodyPr>
          <a:lstStyle/>
          <a:p>
            <a:r>
              <a:rPr lang="en-US" altLang="zh-CN" sz="2400"/>
              <a:t>tried</a:t>
            </a:r>
            <a:endParaRPr lang="zh-CN" altLang="en-US" sz="2400"/>
          </a:p>
        </p:txBody>
      </p:sp>
      <p:sp>
        <p:nvSpPr>
          <p:cNvPr id="10" name="内容占位符 1"/>
          <p:cNvSpPr txBox="1">
            <a:spLocks/>
          </p:cNvSpPr>
          <p:nvPr/>
        </p:nvSpPr>
        <p:spPr bwMode="auto">
          <a:xfrm>
            <a:off x="362847" y="278092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1</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句意：蒂姆和凯里</a:t>
            </a:r>
            <a:r>
              <a:rPr lang="en-US" altLang="zh-CN" sz="2400"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米克都是老师。</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teacher</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老师</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，可数名词，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后接名词复数形式。故填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teachers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2847" y="391442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2</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句意：米克一家在乡村变得受欢迎，因为他们去年尝试了</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种不同的户外活动。根据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last year</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可知，句中时态为一般过去时，动词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使用过去式。故填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tried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3899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59410"/>
          </a:xfrm>
        </p:spPr>
        <p:txBody>
          <a:bodyPr/>
          <a:lstStyle/>
          <a:p>
            <a:pPr indent="914400"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 and Kerry don’t want their children to spend all their free time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front of the TV at all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about one year ago, they decided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children from watching TV and playing computer games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activities for the two girls to do outside</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367191" y="780185"/>
            <a:ext cx="1008609" cy="430887"/>
          </a:xfrm>
          <a:prstGeom prst="rect">
            <a:avLst/>
          </a:prstGeom>
        </p:spPr>
        <p:txBody>
          <a:bodyPr wrap="none">
            <a:spAutoFit/>
          </a:bodyPr>
          <a:lstStyle/>
          <a:p>
            <a:r>
              <a:rPr lang="en-US" altLang="zh-CN" sz="2200"/>
              <a:t> sitting</a:t>
            </a:r>
            <a:endParaRPr lang="zh-CN" altLang="en-US" sz="2200"/>
          </a:p>
        </p:txBody>
      </p:sp>
      <p:sp>
        <p:nvSpPr>
          <p:cNvPr id="4" name="矩形 3"/>
          <p:cNvSpPr/>
          <p:nvPr/>
        </p:nvSpPr>
        <p:spPr>
          <a:xfrm>
            <a:off x="7373289" y="1286266"/>
            <a:ext cx="1063112" cy="430887"/>
          </a:xfrm>
          <a:prstGeom prst="rect">
            <a:avLst/>
          </a:prstGeom>
        </p:spPr>
        <p:txBody>
          <a:bodyPr wrap="none">
            <a:spAutoFit/>
          </a:bodyPr>
          <a:lstStyle/>
          <a:p>
            <a:r>
              <a:rPr lang="en-US" altLang="zh-CN" sz="2200"/>
              <a:t> to stop</a:t>
            </a:r>
            <a:endParaRPr lang="zh-CN" altLang="en-US" sz="2200"/>
          </a:p>
        </p:txBody>
      </p:sp>
      <p:sp>
        <p:nvSpPr>
          <p:cNvPr id="5" name="矩形 4"/>
          <p:cNvSpPr/>
          <p:nvPr/>
        </p:nvSpPr>
        <p:spPr>
          <a:xfrm>
            <a:off x="6220730" y="1839449"/>
            <a:ext cx="843501" cy="430887"/>
          </a:xfrm>
          <a:prstGeom prst="rect">
            <a:avLst/>
          </a:prstGeom>
        </p:spPr>
        <p:txBody>
          <a:bodyPr wrap="none">
            <a:spAutoFit/>
          </a:bodyPr>
          <a:lstStyle/>
          <a:p>
            <a:r>
              <a:rPr lang="en-US" altLang="zh-CN" sz="2200"/>
              <a:t>made</a:t>
            </a:r>
            <a:endParaRPr lang="zh-CN" altLang="en-US" sz="2200"/>
          </a:p>
        </p:txBody>
      </p:sp>
      <p:sp>
        <p:nvSpPr>
          <p:cNvPr id="6" name="内容占位符 1"/>
          <p:cNvSpPr txBox="1">
            <a:spLocks/>
          </p:cNvSpPr>
          <p:nvPr/>
        </p:nvSpPr>
        <p:spPr bwMode="auto">
          <a:xfrm>
            <a:off x="360854" y="2771906"/>
            <a:ext cx="1148584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3</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句意：蒂姆和凯里根本不想让他们的孩子把所有的空闲时间都花在坐在电视前。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 time doing sth</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花费时间做某事</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，空处使用动词－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sitting</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sitting</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2847" y="3813913"/>
            <a:ext cx="1148584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4</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句意：所以大约一年前，他们决定不让他们的孩子看电视和玩电脑游戏。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decide to do sth</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决定做某事</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，为固定搭配，空处使用动词不定式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stop</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stop</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2847" y="4859733"/>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5</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句意：他们为两个女孩做了</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项户外活动。根据</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about one year ago...</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可知，此处介绍过去发生的事情，时态为一般过去时，动词使用过去式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made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made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5438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 and Kerry were not interested in outdoor activities, Tim and Kerry joined in all the activities to encourage their daughters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 sisters really had a good time when they were doing the activities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en-US" sz="2400"/>
          </a:p>
        </p:txBody>
      </p:sp>
      <p:sp>
        <p:nvSpPr>
          <p:cNvPr id="3" name="矩形 2"/>
          <p:cNvSpPr/>
          <p:nvPr/>
        </p:nvSpPr>
        <p:spPr>
          <a:xfrm>
            <a:off x="639858" y="862387"/>
            <a:ext cx="2137124" cy="400110"/>
          </a:xfrm>
          <a:prstGeom prst="rect">
            <a:avLst/>
          </a:prstGeom>
        </p:spPr>
        <p:txBody>
          <a:bodyPr wrap="none">
            <a:spAutoFit/>
          </a:bodyPr>
          <a:lstStyle/>
          <a:p>
            <a:r>
              <a:rPr lang="en-US" altLang="zh-CN" sz="2000"/>
              <a:t>Although/Though</a:t>
            </a:r>
            <a:endParaRPr lang="zh-CN" altLang="en-US" sz="2400"/>
          </a:p>
        </p:txBody>
      </p:sp>
      <p:sp>
        <p:nvSpPr>
          <p:cNvPr id="4" name="矩形 3"/>
          <p:cNvSpPr/>
          <p:nvPr/>
        </p:nvSpPr>
        <p:spPr>
          <a:xfrm>
            <a:off x="7517861" y="1450736"/>
            <a:ext cx="612668" cy="400110"/>
          </a:xfrm>
          <a:prstGeom prst="rect">
            <a:avLst/>
          </a:prstGeom>
        </p:spPr>
        <p:txBody>
          <a:bodyPr wrap="none">
            <a:spAutoFit/>
          </a:bodyPr>
          <a:lstStyle/>
          <a:p>
            <a:r>
              <a:rPr lang="en-US" altLang="zh-CN" sz="2000"/>
              <a:t>The</a:t>
            </a:r>
            <a:endParaRPr lang="zh-CN" altLang="en-US" sz="2400"/>
          </a:p>
        </p:txBody>
      </p:sp>
      <p:sp>
        <p:nvSpPr>
          <p:cNvPr id="8" name="内容占位符 1"/>
          <p:cNvSpPr txBox="1">
            <a:spLocks/>
          </p:cNvSpPr>
          <p:nvPr/>
        </p:nvSpPr>
        <p:spPr bwMode="auto">
          <a:xfrm>
            <a:off x="360854" y="241489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6</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句意：尽管蒂姆和凯里对户外活动不感兴趣，但他们还是参加了所有的</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活</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，以鼓励他们的女儿。分析句子可知，前后分句为让步关系，即：虽然他们不喜欢户外活动，但还是参加了所有的活动，用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although/though</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尽管</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引导让步状语从句。故填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Although/Though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7</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句意：当两姐妹参加活动时，她们玩得很开心。此处特指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两姐妹</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，用定冠词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，句首单词首字母大写。故填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9546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4252" y="993076"/>
            <a:ext cx="11482450" cy="4884196"/>
          </a:xfrm>
          <a:prstGeom prst="rect">
            <a:avLst/>
          </a:prstGeom>
        </p:spPr>
      </p:pic>
      <p:pic>
        <p:nvPicPr>
          <p:cNvPr id="4" name="易错警示.eps" descr="id:2147487308;FounderCES"/>
          <p:cNvPicPr/>
          <p:nvPr/>
        </p:nvPicPr>
        <p:blipFill>
          <a:blip r:embed="rId3"/>
          <a:stretch>
            <a:fillRect/>
          </a:stretch>
        </p:blipFill>
        <p:spPr>
          <a:xfrm>
            <a:off x="478582" y="1023355"/>
            <a:ext cx="2088232" cy="605445"/>
          </a:xfrm>
          <a:prstGeom prst="rect">
            <a:avLst/>
          </a:prstGeom>
        </p:spPr>
      </p:pic>
      <p:sp>
        <p:nvSpPr>
          <p:cNvPr id="6" name="内容占位符 1"/>
          <p:cNvSpPr txBox="1">
            <a:spLocks/>
          </p:cNvSpPr>
          <p:nvPr/>
        </p:nvSpPr>
        <p:spPr bwMode="auto">
          <a:xfrm>
            <a:off x="360854" y="836712"/>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汉</a:t>
            </a:r>
            <a:r>
              <a:rPr lang="zh-CN" altLang="zh-CN">
                <a:latin typeface="Times New Roman" panose="02020603050405020304" pitchFamily="18" charset="0"/>
                <a:ea typeface="楷体" panose="02010609060101010101" pitchFamily="49" charset="-122"/>
                <a:cs typeface="Times New Roman" panose="02020603050405020304" pitchFamily="18" charset="0"/>
              </a:rPr>
              <a:t>语里有</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不但</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而且</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但英语中不能说</a:t>
            </a:r>
            <a:r>
              <a:rPr lang="en-US" altLang="zh-CN">
                <a:latin typeface="Times New Roman" panose="02020603050405020304" pitchFamily="18" charset="0"/>
                <a:ea typeface="宋体" panose="02010600030101010101" pitchFamily="2" charset="-122"/>
                <a:cs typeface="Times New Roman" panose="02020603050405020304" pitchFamily="18" charset="0"/>
              </a:rPr>
              <a:t>although/though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but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二者只用其一。 例如</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虽然英语很难学</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但是他从不放弃。</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误</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English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hard</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but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he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never</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gives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up.</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正</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English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hard</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he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never</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gives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up.</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正</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English</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hard</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but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he</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never</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gives</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it</a:t>
            </a:r>
            <a:r>
              <a:rPr lang="en-US" altLang="zh-CN">
                <a:latin typeface="Times New Roman" panose="02020603050405020304" pitchFamily="18" charset="0"/>
                <a:ea typeface="楷体" panose="02010609060101010101" pitchFamily="49" charset="-122"/>
                <a:cs typeface="Times New Roman" panose="02020603050405020304" pitchFamily="18" charset="0"/>
              </a:rPr>
              <a:t> </a:t>
            </a:r>
            <a:r>
              <a:rPr lang="en-US" altLang="zh-CN">
                <a:latin typeface="Times New Roman" panose="02020603050405020304" pitchFamily="18" charset="0"/>
                <a:ea typeface="宋体" panose="02010600030101010101" pitchFamily="2" charset="-122"/>
                <a:cs typeface="Times New Roman" panose="02020603050405020304" pitchFamily="18" charset="0"/>
              </a:rPr>
              <a:t>up.</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239633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123658"/>
          </a:xfrm>
        </p:spPr>
        <p:txBody>
          <a:bodyPr/>
          <a:lstStyle/>
          <a:p>
            <a:pPr indent="914400" hangingPunct="0">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holiday and weekend, the Meeks would try some activities, such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climbing, skating and so on</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two little girls not only had a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but also learned a lot from the activities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friends spend a lot of their free time doing activities which are bad for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9988762" y="852192"/>
            <a:ext cx="505267" cy="430887"/>
          </a:xfrm>
          <a:prstGeom prst="rect">
            <a:avLst/>
          </a:prstGeom>
        </p:spPr>
        <p:txBody>
          <a:bodyPr wrap="none">
            <a:spAutoFit/>
          </a:bodyPr>
          <a:lstStyle/>
          <a:p>
            <a:r>
              <a:rPr lang="en-US" altLang="zh-CN" sz="2200"/>
              <a:t> as</a:t>
            </a:r>
            <a:endParaRPr lang="zh-CN" altLang="en-US" sz="2200"/>
          </a:p>
        </p:txBody>
      </p:sp>
      <p:sp>
        <p:nvSpPr>
          <p:cNvPr id="5" name="矩形 4"/>
          <p:cNvSpPr/>
          <p:nvPr/>
        </p:nvSpPr>
        <p:spPr>
          <a:xfrm>
            <a:off x="6535220" y="1320566"/>
            <a:ext cx="1423788" cy="430887"/>
          </a:xfrm>
          <a:prstGeom prst="rect">
            <a:avLst/>
          </a:prstGeom>
        </p:spPr>
        <p:txBody>
          <a:bodyPr wrap="none">
            <a:spAutoFit/>
          </a:bodyPr>
          <a:lstStyle/>
          <a:p>
            <a:r>
              <a:rPr lang="en-US" altLang="zh-CN" sz="2200"/>
              <a:t>wonderful</a:t>
            </a:r>
            <a:endParaRPr lang="zh-CN" altLang="en-US" sz="2200"/>
          </a:p>
        </p:txBody>
      </p:sp>
      <p:sp>
        <p:nvSpPr>
          <p:cNvPr id="6" name="矩形 5"/>
          <p:cNvSpPr/>
          <p:nvPr/>
        </p:nvSpPr>
        <p:spPr>
          <a:xfrm>
            <a:off x="1194309" y="2348496"/>
            <a:ext cx="764953" cy="430887"/>
          </a:xfrm>
          <a:prstGeom prst="rect">
            <a:avLst/>
          </a:prstGeom>
        </p:spPr>
        <p:txBody>
          <a:bodyPr wrap="none">
            <a:spAutoFit/>
          </a:bodyPr>
          <a:lstStyle/>
          <a:p>
            <a:r>
              <a:rPr lang="en-US" altLang="zh-CN" sz="2200"/>
              <a:t>their</a:t>
            </a:r>
            <a:endParaRPr lang="zh-CN" altLang="en-US" sz="2200"/>
          </a:p>
        </p:txBody>
      </p:sp>
      <p:sp>
        <p:nvSpPr>
          <p:cNvPr id="7" name="内容占位符 1"/>
          <p:cNvSpPr txBox="1">
            <a:spLocks/>
          </p:cNvSpPr>
          <p:nvPr/>
        </p:nvSpPr>
        <p:spPr bwMode="auto">
          <a:xfrm>
            <a:off x="360854" y="276851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8</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句意：每个假期和周末，米克一家都会尝试一些活动，比如攀岩、滑冰等等。</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such as</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比如，例如</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，用于举例说明。故填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3789040"/>
            <a:ext cx="1148584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9</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句意：这两个小女孩不仅玩得很开心，还从活动中收获颇丰。空处修饰名词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，应用</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的形容词形式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wonderful</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 a wonderful time</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玩得很开心，过得很愉快</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wonderful</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5301208"/>
            <a:ext cx="11485848" cy="10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10</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句意：我们的朋友把很多空闲时间都花在了对他们健康不利的活动上。</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是人称代词，此处使用其形容词性物主代词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他们的</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，作定语修饰其后的名词。故填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7654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Luckily, we have the chance to try something different,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Amy and Ella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also helped their parents to make a plan to do exercise for the next 12 months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9710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47157"/>
            <a:ext cx="11567000" cy="3816423"/>
          </a:xfrm>
          <a:prstGeom prst="rect">
            <a:avLst/>
          </a:prstGeom>
        </p:spPr>
      </p:pic>
      <p:sp>
        <p:nvSpPr>
          <p:cNvPr id="2" name="内容占位符 1"/>
          <p:cNvSpPr>
            <a:spLocks noGrp="1"/>
          </p:cNvSpPr>
          <p:nvPr>
            <p:ph idx="1"/>
          </p:nvPr>
        </p:nvSpPr>
        <p:spPr>
          <a:xfrm>
            <a:off x="360854" y="836712"/>
            <a:ext cx="11485848" cy="3865161"/>
          </a:xfrm>
        </p:spPr>
        <p:txBody>
          <a:bodyPr/>
          <a:lstStyle/>
          <a:p>
            <a:pPr hangingPunct="0">
              <a:lnSpc>
                <a:spcPct val="100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Our </a:t>
            </a:r>
            <a:r>
              <a:rPr lang="en-US" altLang="zh-CN">
                <a:latin typeface="Times New Roman" panose="02020603050405020304" pitchFamily="18" charset="0"/>
                <a:ea typeface="宋体" panose="02010600030101010101" pitchFamily="2" charset="-122"/>
                <a:cs typeface="Times New Roman" panose="02020603050405020304" pitchFamily="18" charset="0"/>
              </a:rPr>
              <a:t>friends spend a lot of their free time doing activities which are bad for their health.</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我</a:t>
            </a:r>
            <a:r>
              <a:rPr lang="zh-CN" altLang="zh-CN">
                <a:latin typeface="Times New Roman" panose="02020603050405020304" pitchFamily="18" charset="0"/>
                <a:ea typeface="楷体" panose="02010609060101010101" pitchFamily="49" charset="-122"/>
                <a:cs typeface="Times New Roman" panose="02020603050405020304" pitchFamily="18" charset="0"/>
              </a:rPr>
              <a:t>们的朋友把很多空闲时间都花在了对他们健康不利的活动上。</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7336;FounderCES"/>
          <p:cNvPicPr/>
          <p:nvPr/>
        </p:nvPicPr>
        <p:blipFill>
          <a:blip r:embed="rId3"/>
          <a:stretch>
            <a:fillRect/>
          </a:stretch>
        </p:blipFill>
        <p:spPr>
          <a:xfrm>
            <a:off x="565624" y="3323421"/>
            <a:ext cx="1224136" cy="378439"/>
          </a:xfrm>
          <a:prstGeom prst="rect">
            <a:avLst/>
          </a:prstGeom>
        </p:spPr>
      </p:pic>
      <p:pic>
        <p:nvPicPr>
          <p:cNvPr id="8" name="图片 7"/>
          <p:cNvPicPr>
            <a:picLocks noChangeAspect="1"/>
          </p:cNvPicPr>
          <p:nvPr/>
        </p:nvPicPr>
        <p:blipFill>
          <a:blip r:embed="rId4"/>
          <a:stretch>
            <a:fillRect/>
          </a:stretch>
        </p:blipFill>
        <p:spPr>
          <a:xfrm>
            <a:off x="364633" y="898420"/>
            <a:ext cx="2850254" cy="553993"/>
          </a:xfrm>
          <a:prstGeom prst="rect">
            <a:avLst/>
          </a:prstGeom>
        </p:spPr>
      </p:pic>
    </p:spTree>
    <p:extLst>
      <p:ext uri="{BB962C8B-B14F-4D97-AF65-F5344CB8AC3E}">
        <p14:creationId xmlns:p14="http://schemas.microsoft.com/office/powerpoint/2010/main" val="285385738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1042</Words>
  <Application>Microsoft Office PowerPoint</Application>
  <PresentationFormat>自定义</PresentationFormat>
  <Paragraphs>44</Paragraphs>
  <Slides>13</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13</vt:i4>
      </vt:variant>
    </vt:vector>
  </HeadingPairs>
  <TitlesOfParts>
    <vt:vector size="21"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480</cp:revision>
  <dcterms:created xsi:type="dcterms:W3CDTF">2020-11-06T05:24:00Z</dcterms:created>
  <dcterms:modified xsi:type="dcterms:W3CDTF">2025-09-13T08:17:13Z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95DC9B4C53454EBEB37AF9983292ED09_12</vt:lpwstr>
  </property>
</Properties>
</file>